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80" r:id="rId4"/>
    <p:sldId id="279" r:id="rId5"/>
    <p:sldId id="258" r:id="rId6"/>
    <p:sldId id="270" r:id="rId7"/>
    <p:sldId id="271" r:id="rId8"/>
    <p:sldId id="273" r:id="rId9"/>
    <p:sldId id="274" r:id="rId10"/>
    <p:sldId id="281" r:id="rId11"/>
    <p:sldId id="28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</a:t>
            </a:r>
            <a:r>
              <a:rPr lang="en-US" sz="3600" dirty="0" smtClean="0"/>
              <a:t>KURULU</a:t>
            </a:r>
            <a:r>
              <a:rPr lang="tr-TR" sz="3600" dirty="0" smtClean="0"/>
              <a:t> (AFDK)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KIRGIZİSTAN</a:t>
            </a:r>
            <a:r>
              <a:rPr lang="tr-TR" sz="3600" dirty="0" smtClean="0"/>
              <a:t>-</a:t>
            </a:r>
            <a:r>
              <a:rPr lang="en-US" sz="3600" dirty="0" smtClean="0"/>
              <a:t>TÜRKİYE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MANAS </a:t>
            </a:r>
            <a:r>
              <a:rPr lang="en-US" sz="3600" dirty="0"/>
              <a:t>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Destek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202</a:t>
            </a:r>
            <a:r>
              <a:rPr lang="tr-TR" dirty="0">
                <a:solidFill>
                  <a:schemeClr val="tx1"/>
                </a:solidFill>
              </a:rPr>
              <a:t>5</a:t>
            </a:r>
            <a:r>
              <a:rPr lang="tr-TR" dirty="0" smtClean="0">
                <a:solidFill>
                  <a:schemeClr val="tx1"/>
                </a:solidFill>
              </a:rPr>
              <a:t> Bahar (Haziran) Dönem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Yayının </a:t>
            </a:r>
            <a:r>
              <a:rPr lang="tr-TR" dirty="0" smtClean="0"/>
              <a:t>Bulunduğu  </a:t>
            </a:r>
            <a:r>
              <a:rPr lang="tr-TR" dirty="0"/>
              <a:t>SCOPUS Ana Sayfa Görüntüsü (</a:t>
            </a:r>
            <a:r>
              <a:rPr lang="tr-TR" dirty="0" smtClean="0"/>
              <a:t>Ek 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Yayın Başlığı</a:t>
            </a:r>
          </a:p>
          <a:p>
            <a:r>
              <a:rPr lang="tr-TR" dirty="0" err="1"/>
              <a:t>Abstract</a:t>
            </a:r>
            <a:endParaRPr lang="tr-TR" dirty="0"/>
          </a:p>
          <a:p>
            <a:r>
              <a:rPr lang="tr-TR" dirty="0"/>
              <a:t>Yazar İsimleri</a:t>
            </a:r>
          </a:p>
          <a:p>
            <a:r>
              <a:rPr lang="tr-TR" dirty="0"/>
              <a:t>Dergi Adı</a:t>
            </a:r>
          </a:p>
          <a:p>
            <a:r>
              <a:rPr lang="tr-TR" dirty="0"/>
              <a:t>Cilt </a:t>
            </a:r>
          </a:p>
          <a:p>
            <a:r>
              <a:rPr lang="tr-TR" dirty="0"/>
              <a:t>Sayı</a:t>
            </a:r>
          </a:p>
          <a:p>
            <a:r>
              <a:rPr lang="tr-TR" dirty="0"/>
              <a:t>Sayfa Numaraları (Başlangıç - Bitiş Sayfası)</a:t>
            </a:r>
          </a:p>
          <a:p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r>
              <a:rPr lang="tr-TR" dirty="0"/>
              <a:t>DOI </a:t>
            </a:r>
          </a:p>
          <a:p>
            <a:r>
              <a:rPr lang="tr-TR" dirty="0"/>
              <a:t>Yayımlandığı  Yılı (2024 ve 2025)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9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Ek 5 (</a:t>
            </a:r>
            <a:r>
              <a:rPr lang="tr-TR" sz="3600" dirty="0" err="1" smtClean="0"/>
              <a:t>Scopus</a:t>
            </a:r>
            <a:r>
              <a:rPr lang="tr-TR" sz="3600" dirty="0" smtClean="0"/>
              <a:t> Yayınlar için)</a:t>
            </a:r>
            <a:r>
              <a:rPr lang="tr-TR" sz="3600" dirty="0" err="1" smtClean="0"/>
              <a:t>Scopusta</a:t>
            </a:r>
            <a:r>
              <a:rPr lang="tr-TR" sz="3600" dirty="0" smtClean="0"/>
              <a:t> </a:t>
            </a:r>
            <a:r>
              <a:rPr lang="tr-TR" sz="3600" dirty="0"/>
              <a:t>derginin hangi </a:t>
            </a:r>
            <a:r>
              <a:rPr lang="tr-TR" sz="3600" dirty="0" smtClean="0"/>
              <a:t>yıllarda tarandığını gösteren Belge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700808"/>
            <a:ext cx="8219256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500" dirty="0" smtClean="0"/>
              <a:t>Derginin SCOPUS ta hangi yıllarda yer aldığını </a:t>
            </a:r>
            <a:r>
              <a:rPr lang="tr-TR" sz="3500" dirty="0"/>
              <a:t>gösteren </a:t>
            </a:r>
            <a:r>
              <a:rPr lang="tr-TR" sz="3500" dirty="0" smtClean="0"/>
              <a:t>«</a:t>
            </a:r>
            <a:r>
              <a:rPr lang="tr-TR" sz="3500" b="1" dirty="0" smtClean="0"/>
              <a:t>Source </a:t>
            </a:r>
            <a:r>
              <a:rPr lang="tr-TR" sz="3500" b="1" dirty="0" err="1" smtClean="0"/>
              <a:t>details</a:t>
            </a:r>
            <a:r>
              <a:rPr lang="tr-TR" sz="3500" dirty="0" smtClean="0"/>
              <a:t>»  belgenin sunulması.</a:t>
            </a:r>
          </a:p>
          <a:p>
            <a:pPr marL="0" indent="0">
              <a:buNone/>
            </a:pPr>
            <a:endParaRPr lang="tr-TR" sz="3500" dirty="0" smtClean="0"/>
          </a:p>
          <a:p>
            <a:pPr marL="0" indent="0">
              <a:buNone/>
            </a:pPr>
            <a:r>
              <a:rPr lang="tr-TR" sz="3500" dirty="0" smtClean="0">
                <a:solidFill>
                  <a:srgbClr val="FF0000"/>
                </a:solidFill>
              </a:rPr>
              <a:t>«Source </a:t>
            </a:r>
            <a:r>
              <a:rPr lang="tr-TR" sz="3500" dirty="0" err="1" smtClean="0">
                <a:solidFill>
                  <a:srgbClr val="FF0000"/>
                </a:solidFill>
              </a:rPr>
              <a:t>details</a:t>
            </a:r>
            <a:r>
              <a:rPr lang="tr-TR" sz="3500" dirty="0" smtClean="0">
                <a:solidFill>
                  <a:srgbClr val="FF0000"/>
                </a:solidFill>
              </a:rPr>
              <a:t>» Belgeyi nasıl bulacağız?</a:t>
            </a:r>
          </a:p>
          <a:p>
            <a:r>
              <a:rPr lang="tr-TR" sz="3500" dirty="0" smtClean="0"/>
              <a:t>SCOPUS </a:t>
            </a:r>
            <a:r>
              <a:rPr lang="tr-TR" sz="3500" dirty="0"/>
              <a:t>Ana </a:t>
            </a:r>
            <a:r>
              <a:rPr lang="tr-TR" sz="3500" dirty="0" smtClean="0"/>
              <a:t>Sayfada yayının </a:t>
            </a:r>
            <a:r>
              <a:rPr lang="tr-TR" sz="3500" dirty="0"/>
              <a:t>yayınlandığı </a:t>
            </a:r>
            <a:r>
              <a:rPr lang="tr-TR" sz="3500" dirty="0" smtClean="0"/>
              <a:t>derginin üzerine tıklayın </a:t>
            </a:r>
          </a:p>
          <a:p>
            <a:r>
              <a:rPr lang="tr-TR" sz="3500" dirty="0"/>
              <a:t>D</a:t>
            </a:r>
            <a:r>
              <a:rPr lang="tr-TR" sz="3500" dirty="0" smtClean="0"/>
              <a:t>aha sonra sağ tarafında açılan pencerede yer </a:t>
            </a:r>
            <a:r>
              <a:rPr lang="tr-TR" sz="3500" dirty="0"/>
              <a:t>alan </a:t>
            </a:r>
            <a:r>
              <a:rPr lang="tr-TR" sz="3500" dirty="0" smtClean="0"/>
              <a:t>«</a:t>
            </a:r>
            <a:r>
              <a:rPr lang="tr-TR" sz="3500" b="1" dirty="0" err="1" smtClean="0"/>
              <a:t>View</a:t>
            </a:r>
            <a:r>
              <a:rPr lang="tr-TR" sz="3500" b="1" dirty="0" smtClean="0"/>
              <a:t> </a:t>
            </a:r>
            <a:r>
              <a:rPr lang="tr-TR" sz="3500" b="1" dirty="0" err="1"/>
              <a:t>full</a:t>
            </a:r>
            <a:r>
              <a:rPr lang="tr-TR" sz="3500" b="1" dirty="0"/>
              <a:t> </a:t>
            </a:r>
            <a:r>
              <a:rPr lang="tr-TR" sz="3500" b="1" dirty="0" err="1"/>
              <a:t>source</a:t>
            </a:r>
            <a:r>
              <a:rPr lang="tr-TR" sz="3500" b="1" dirty="0"/>
              <a:t> </a:t>
            </a:r>
            <a:r>
              <a:rPr lang="tr-TR" sz="3500" b="1" dirty="0" err="1" smtClean="0"/>
              <a:t>details</a:t>
            </a:r>
            <a:r>
              <a:rPr lang="tr-TR" sz="3500" dirty="0" smtClean="0"/>
              <a:t>» tıklayın </a:t>
            </a:r>
          </a:p>
          <a:p>
            <a:r>
              <a:rPr lang="tr-TR" sz="3500" dirty="0"/>
              <a:t>S</a:t>
            </a:r>
            <a:r>
              <a:rPr lang="tr-TR" sz="3500" dirty="0" smtClean="0"/>
              <a:t>onra ortaya </a:t>
            </a:r>
            <a:r>
              <a:rPr lang="tr-TR" sz="3500" dirty="0"/>
              <a:t>çıkan </a:t>
            </a:r>
            <a:r>
              <a:rPr lang="tr-TR" sz="3500" dirty="0" smtClean="0"/>
              <a:t>«</a:t>
            </a:r>
            <a:r>
              <a:rPr lang="tr-TR" sz="3500" b="1" dirty="0" smtClean="0"/>
              <a:t>Source </a:t>
            </a:r>
            <a:r>
              <a:rPr lang="tr-TR" sz="3500" b="1" dirty="0" err="1" smtClean="0"/>
              <a:t>details</a:t>
            </a:r>
            <a:r>
              <a:rPr lang="tr-TR" sz="3500" dirty="0" smtClean="0"/>
              <a:t>» sayfayı PDF olarak sisteme yükleyiniz</a:t>
            </a:r>
            <a:r>
              <a:rPr lang="tr-TR" sz="3800" dirty="0" smtClean="0"/>
              <a:t>.</a:t>
            </a:r>
          </a:p>
          <a:p>
            <a:endParaRPr lang="tr-TR" dirty="0" smtClean="0"/>
          </a:p>
          <a:p>
            <a:pPr marL="0" indent="0">
              <a:buNone/>
            </a:pPr>
            <a:endParaRPr lang="nb-NO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950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2024 YILI  GÜZ (Aralık) DÖNEM BİLİMSEL YAYINLARA DESTEK </a:t>
            </a:r>
            <a:br>
              <a:rPr lang="tr-TR" sz="2800" dirty="0" smtClean="0"/>
            </a:br>
            <a:r>
              <a:rPr lang="tr-TR" sz="2800" dirty="0" smtClean="0"/>
              <a:t>BAŞVURU TAKVİMİ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32856"/>
            <a:ext cx="8568952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Başvuru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tr-TR" sz="2400" dirty="0" smtClean="0">
                <a:solidFill>
                  <a:srgbClr val="FF0000"/>
                </a:solidFill>
              </a:rPr>
              <a:t>04 </a:t>
            </a:r>
            <a:r>
              <a:rPr lang="tr-TR" sz="2400" dirty="0" smtClean="0">
                <a:solidFill>
                  <a:srgbClr val="FF0000"/>
                </a:solidFill>
              </a:rPr>
              <a:t>Haziran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2025 -15  Haziran </a:t>
            </a:r>
            <a:r>
              <a:rPr lang="en-US" sz="2400" dirty="0" smtClean="0">
                <a:solidFill>
                  <a:srgbClr val="FF0000"/>
                </a:solidFill>
              </a:rPr>
              <a:t>202</a:t>
            </a:r>
            <a:r>
              <a:rPr lang="tr-TR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Ön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Değerlendirme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tr-TR" sz="2400" dirty="0" smtClean="0">
                <a:solidFill>
                  <a:srgbClr val="FF0000"/>
                </a:solidFill>
              </a:rPr>
              <a:t> 16 Haziran-22 Haziran </a:t>
            </a:r>
            <a:r>
              <a:rPr lang="en-US" sz="2400" dirty="0" smtClean="0">
                <a:solidFill>
                  <a:srgbClr val="FF0000"/>
                </a:solidFill>
              </a:rPr>
              <a:t>202</a:t>
            </a:r>
            <a:r>
              <a:rPr lang="tr-TR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Eksikliklerin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Yazarlara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Bildirilmesi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Düzeltilmesi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tr-TR" sz="2400" dirty="0" smtClean="0">
                <a:solidFill>
                  <a:srgbClr val="FF0000"/>
                </a:solidFill>
              </a:rPr>
              <a:t>23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smtClean="0">
                <a:solidFill>
                  <a:srgbClr val="FF0000"/>
                </a:solidFill>
              </a:rPr>
              <a:t>24 Haziran </a:t>
            </a:r>
            <a:r>
              <a:rPr lang="en-US" sz="2400" dirty="0" smtClean="0">
                <a:solidFill>
                  <a:srgbClr val="FF0000"/>
                </a:solidFill>
              </a:rPr>
              <a:t>202</a:t>
            </a:r>
            <a:r>
              <a:rPr lang="tr-TR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Son </a:t>
            </a:r>
            <a:r>
              <a:rPr lang="tr-TR" sz="2400" dirty="0" err="1">
                <a:solidFill>
                  <a:srgbClr val="FF0000"/>
                </a:solidFill>
              </a:rPr>
              <a:t>D</a:t>
            </a:r>
            <a:r>
              <a:rPr lang="en-US" sz="2400" dirty="0" err="1" smtClean="0">
                <a:solidFill>
                  <a:srgbClr val="FF0000"/>
                </a:solidFill>
              </a:rPr>
              <a:t>eğerlendirme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tr-TR" sz="2400" dirty="0" smtClean="0">
                <a:solidFill>
                  <a:srgbClr val="FF0000"/>
                </a:solidFill>
              </a:rPr>
              <a:t>25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smtClean="0">
                <a:solidFill>
                  <a:srgbClr val="FF0000"/>
                </a:solidFill>
              </a:rPr>
              <a:t>29 Haziran </a:t>
            </a:r>
            <a:r>
              <a:rPr lang="en-US" sz="2400" dirty="0" smtClean="0">
                <a:solidFill>
                  <a:srgbClr val="FF0000"/>
                </a:solidFill>
              </a:rPr>
              <a:t>202</a:t>
            </a:r>
            <a:r>
              <a:rPr lang="tr-TR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sz="3200" dirty="0"/>
              <a:t>Tablo 1. </a:t>
            </a:r>
            <a:r>
              <a:rPr lang="tr-TR" sz="3200" dirty="0" smtClean="0"/>
              <a:t>Yayımlanmış </a:t>
            </a:r>
            <a:r>
              <a:rPr lang="tr-TR" sz="3200" dirty="0"/>
              <a:t>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190716"/>
              </p:ext>
            </p:extLst>
          </p:nvPr>
        </p:nvGraphicFramePr>
        <p:xfrm>
          <a:off x="533306" y="1196752"/>
          <a:ext cx="8219256" cy="3769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 ve </a:t>
                      </a:r>
                      <a:r>
                        <a:rPr lang="tr-TR" sz="2000" dirty="0" err="1" smtClean="0"/>
                        <a:t>Scopus</a:t>
                      </a:r>
                      <a:r>
                        <a:rPr lang="tr-TR" sz="2000" dirty="0" smtClean="0"/>
                        <a:t> indeksi yayınlar</a:t>
                      </a:r>
                    </a:p>
                    <a:p>
                      <a:r>
                        <a:rPr lang="tr-TR" sz="2000" dirty="0" smtClean="0"/>
                        <a:t>(Derleme ve makalenin yayımlandığı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700 (Yedi</a:t>
                      </a:r>
                      <a:r>
                        <a:rPr lang="tr-TR" sz="2400" baseline="0" dirty="0" smtClean="0"/>
                        <a:t> Y</a:t>
                      </a:r>
                      <a:r>
                        <a:rPr lang="tr-TR" sz="2400" dirty="0" smtClean="0"/>
                        <a:t>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500 (Beş Yüz) USD</a:t>
                      </a:r>
                      <a:endParaRPr lang="tr-TR" sz="2400" dirty="0"/>
                    </a:p>
                  </a:txBody>
                  <a:tcPr/>
                </a:tc>
              </a:tr>
              <a:tr h="6301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350 (Üç Yüz Elli)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dirty="0" smtClean="0"/>
                        <a:t>USD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SCOPUS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250 (İki</a:t>
                      </a:r>
                      <a:r>
                        <a:rPr lang="tr-TR" sz="2400" baseline="0" dirty="0" smtClean="0"/>
                        <a:t> Yüz Elli) USD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37321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Yayımlanmış </a:t>
            </a:r>
            <a:r>
              <a:rPr lang="tr-TR" sz="2400" b="1" dirty="0"/>
              <a:t>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92088"/>
          </a:xfrm>
        </p:spPr>
        <p:txBody>
          <a:bodyPr/>
          <a:lstStyle/>
          <a:p>
            <a:r>
              <a:rPr lang="tr-TR" b="1" dirty="0" smtClean="0"/>
              <a:t>Önemli Bilgi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0125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sz="4700" dirty="0" smtClean="0"/>
              <a:t>Dijital </a:t>
            </a:r>
            <a:r>
              <a:rPr lang="tr-TR" sz="4700" dirty="0"/>
              <a:t>manas </a:t>
            </a:r>
            <a:r>
              <a:rPr lang="tr-TR" sz="4700" dirty="0" smtClean="0"/>
              <a:t>sayfasında </a:t>
            </a:r>
            <a:r>
              <a:rPr lang="tr-TR" sz="4700" dirty="0"/>
              <a:t>yer </a:t>
            </a:r>
            <a:r>
              <a:rPr lang="tr-TR" sz="4700" dirty="0" smtClean="0"/>
              <a:t>alan «</a:t>
            </a:r>
            <a:r>
              <a:rPr lang="tr-TR" sz="4700" b="1" dirty="0" smtClean="0"/>
              <a:t>Yayınlar» </a:t>
            </a:r>
            <a:r>
              <a:rPr lang="tr-TR" sz="4700" dirty="0" smtClean="0"/>
              <a:t>sistemine makale veya derleme girişi yapılacaktır.</a:t>
            </a:r>
          </a:p>
          <a:p>
            <a:r>
              <a:rPr lang="tr-TR" sz="4700" dirty="0" smtClean="0"/>
              <a:t>«</a:t>
            </a:r>
            <a:r>
              <a:rPr lang="tr-TR" sz="4700" b="1" dirty="0" smtClean="0"/>
              <a:t>Yayınlar</a:t>
            </a:r>
            <a:r>
              <a:rPr lang="tr-TR" sz="4700" dirty="0" smtClean="0"/>
              <a:t>» sisteminde </a:t>
            </a:r>
            <a:r>
              <a:rPr lang="tr-TR" sz="4700" dirty="0"/>
              <a:t>AFDK ya başvuru  için istenen belgeler yüklendikten sonra </a:t>
            </a:r>
            <a:r>
              <a:rPr lang="tr-TR" sz="4700" dirty="0" smtClean="0"/>
              <a:t>“</a:t>
            </a:r>
            <a:r>
              <a:rPr lang="tr-TR" sz="4700" b="1" dirty="0" smtClean="0"/>
              <a:t>Destek</a:t>
            </a:r>
            <a:r>
              <a:rPr lang="tr-TR" sz="4700" dirty="0" smtClean="0"/>
              <a:t> </a:t>
            </a:r>
            <a:r>
              <a:rPr lang="tr-TR" sz="4700" b="1" dirty="0" smtClean="0"/>
              <a:t>Başvuru Formu</a:t>
            </a:r>
            <a:r>
              <a:rPr lang="tr-TR" sz="4700" dirty="0" smtClean="0"/>
              <a:t>” sistem tarafından otomatik </a:t>
            </a:r>
            <a:r>
              <a:rPr lang="tr-TR" sz="4700" dirty="0"/>
              <a:t>olarak oluşturacaktır. </a:t>
            </a:r>
            <a:endParaRPr lang="tr-TR" sz="4700" dirty="0" smtClean="0"/>
          </a:p>
          <a:p>
            <a:r>
              <a:rPr lang="tr-TR" sz="4700" dirty="0"/>
              <a:t>Bilimsel Yayınlara Destek Başvuru Formu  bölüm başkanlığı ve dekanlık/müdürlük aracılığı ile Rektörlük Makamına sunulacaktır</a:t>
            </a:r>
            <a:r>
              <a:rPr lang="tr-TR" sz="4700" dirty="0" smtClean="0"/>
              <a:t>.</a:t>
            </a:r>
            <a:endParaRPr lang="tr-TR" sz="4700" dirty="0"/>
          </a:p>
          <a:p>
            <a:r>
              <a:rPr lang="tr-TR" sz="4700" b="1" dirty="0" smtClean="0"/>
              <a:t>İmzalı Destek </a:t>
            </a:r>
            <a:r>
              <a:rPr lang="tr-TR" sz="4700" b="1" dirty="0"/>
              <a:t>Başvuru </a:t>
            </a:r>
            <a:r>
              <a:rPr lang="tr-TR" sz="4700" b="1" dirty="0" smtClean="0"/>
              <a:t>Formu hariç hiçbir belgenin  çıktısı  AFDK ya gönderilmeyecektir.</a:t>
            </a:r>
          </a:p>
          <a:p>
            <a:r>
              <a:rPr lang="tr-TR" sz="4700" dirty="0" smtClean="0"/>
              <a:t>Başvurusu yapılacak olan yayın </a:t>
            </a:r>
            <a:r>
              <a:rPr lang="tr-TR" sz="4700" dirty="0"/>
              <a:t>tam metin olarak SCIE, </a:t>
            </a:r>
            <a:r>
              <a:rPr lang="tr-TR" sz="4700" dirty="0" smtClean="0"/>
              <a:t>SSCI, </a:t>
            </a:r>
            <a:r>
              <a:rPr lang="tr-TR" sz="4700" dirty="0"/>
              <a:t>AHCI </a:t>
            </a:r>
            <a:r>
              <a:rPr lang="tr-TR" sz="4700" dirty="0" smtClean="0"/>
              <a:t> ve SCOPUS tarafından </a:t>
            </a:r>
            <a:r>
              <a:rPr lang="tr-TR" sz="4700" dirty="0"/>
              <a:t>taranan </a:t>
            </a:r>
            <a:r>
              <a:rPr lang="tr-TR" sz="4700" dirty="0" smtClean="0"/>
              <a:t>dergilerde </a:t>
            </a:r>
            <a:r>
              <a:rPr lang="tr-TR" sz="4700" b="1" dirty="0" smtClean="0"/>
              <a:t>2024 ve 2025 yıllarında yayımlanmış </a:t>
            </a:r>
            <a:r>
              <a:rPr lang="tr-TR" sz="4700" dirty="0" smtClean="0"/>
              <a:t>olmalıdır.</a:t>
            </a:r>
          </a:p>
          <a:p>
            <a:r>
              <a:rPr lang="tr-TR" sz="4700" dirty="0" smtClean="0"/>
              <a:t>AFDK dan daha önce destek alınmış yayınlar tekrar sunulmamalıdır.  Aksi taktirde  AFDK yönetmeliğinin  11. Madde </a:t>
            </a:r>
            <a:r>
              <a:rPr lang="tr-TR" sz="4700" dirty="0" err="1" smtClean="0"/>
              <a:t>nin</a:t>
            </a:r>
            <a:r>
              <a:rPr lang="tr-TR" sz="4700" dirty="0" smtClean="0"/>
              <a:t> 2. bendi uygulanır.</a:t>
            </a:r>
            <a:endParaRPr lang="tr-TR" sz="4700" dirty="0"/>
          </a:p>
          <a:p>
            <a:endParaRPr lang="tr-TR" sz="3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</a:t>
            </a:r>
            <a:r>
              <a:rPr lang="tr-TR" b="1" dirty="0" smtClean="0"/>
              <a:t>6 ve </a:t>
            </a:r>
            <a:r>
              <a:rPr lang="en-US" b="1" dirty="0" smtClean="0"/>
              <a:t>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tr-TR" dirty="0" smtClean="0"/>
              <a:t>, </a:t>
            </a:r>
            <a:r>
              <a:rPr lang="en-US" dirty="0" smtClean="0"/>
              <a:t>AHCI </a:t>
            </a:r>
            <a:r>
              <a:rPr lang="tr-TR" dirty="0" smtClean="0"/>
              <a:t> ve SCOPUS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</a:t>
            </a:r>
            <a:r>
              <a:rPr lang="en-US" b="1" dirty="0"/>
              <a:t>tam </a:t>
            </a:r>
            <a:r>
              <a:rPr lang="en-US" b="1" dirty="0" err="1"/>
              <a:t>metninin</a:t>
            </a:r>
            <a:r>
              <a:rPr lang="en-US" b="1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/>
              <a:t>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tr-TR" dirty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</a:t>
            </a:r>
            <a:r>
              <a:rPr lang="tr-TR" b="1" dirty="0" smtClean="0"/>
              <a:t> ve SCOPUS</a:t>
            </a:r>
            <a:r>
              <a:rPr lang="en-US" b="1" dirty="0" smtClean="0"/>
              <a:t>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 smtClean="0"/>
              <a:t>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lanmış</a:t>
            </a:r>
            <a:r>
              <a:rPr lang="en-US" dirty="0" smtClean="0"/>
              <a:t> </a:t>
            </a:r>
            <a:r>
              <a:rPr lang="en-US" dirty="0"/>
              <a:t>tam </a:t>
            </a:r>
            <a:r>
              <a:rPr lang="en-US" dirty="0" smtClean="0"/>
              <a:t>met</a:t>
            </a:r>
            <a:r>
              <a:rPr lang="tr-TR" dirty="0" err="1" smtClean="0"/>
              <a:t>nin</a:t>
            </a:r>
            <a:r>
              <a:rPr lang="tr-TR" dirty="0"/>
              <a:t> Dijital manas sayfasında yer alan «</a:t>
            </a:r>
            <a:r>
              <a:rPr lang="tr-TR" b="1" dirty="0"/>
              <a:t>Yayınlar</a:t>
            </a:r>
            <a:r>
              <a:rPr lang="tr-TR" dirty="0"/>
              <a:t>» sistemine </a:t>
            </a:r>
            <a:r>
              <a:rPr lang="tr-TR" dirty="0" smtClean="0"/>
              <a:t>yüklenmelidir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</a:t>
            </a:r>
            <a:r>
              <a:rPr lang="en-US" dirty="0" smtClean="0"/>
              <a:t>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 smtClean="0">
                <a:solidFill>
                  <a:srgbClr val="FF0000"/>
                </a:solidFill>
              </a:rPr>
              <a:t>Ek1</a:t>
            </a:r>
            <a:r>
              <a:rPr lang="tr-TR" dirty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dirty="0" smtClean="0"/>
              <a:t> </a:t>
            </a:r>
            <a:r>
              <a:rPr lang="tr-TR" dirty="0"/>
              <a:t>(Başlangıç - Bitiş </a:t>
            </a:r>
            <a:r>
              <a:rPr lang="tr-TR" dirty="0" smtClean="0"/>
              <a:t>Sayfası)</a:t>
            </a:r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 </a:t>
            </a:r>
          </a:p>
          <a:p>
            <a:pPr lvl="0"/>
            <a:r>
              <a:rPr lang="tr-TR" dirty="0" smtClean="0"/>
              <a:t>Yayımlandığı </a:t>
            </a:r>
            <a:r>
              <a:rPr lang="tr-TR" dirty="0"/>
              <a:t> </a:t>
            </a:r>
            <a:r>
              <a:rPr lang="tr-TR" dirty="0" smtClean="0"/>
              <a:t>Yılı (</a:t>
            </a:r>
            <a:r>
              <a:rPr lang="tr-TR" b="1" dirty="0" smtClean="0"/>
              <a:t>2024 ve 2025</a:t>
            </a:r>
            <a:r>
              <a:rPr lang="tr-TR" dirty="0" smtClean="0"/>
              <a:t>)</a:t>
            </a:r>
          </a:p>
          <a:p>
            <a:pPr lvl="0"/>
            <a:r>
              <a:rPr lang="tr-TR" b="1" dirty="0" err="1" smtClean="0"/>
              <a:t>Early</a:t>
            </a:r>
            <a:r>
              <a:rPr lang="tr-TR" b="1" dirty="0" smtClean="0"/>
              <a:t>  Access aşamasındaki yayınlar AFDK Yönetmeliğine göre  kabul edilmemektedir.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landığı</a:t>
            </a:r>
            <a:r>
              <a:rPr lang="en-US" dirty="0" smtClean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SCOPUS VE AHCI dergiler için </a:t>
            </a:r>
            <a:r>
              <a:rPr lang="tr-TR" dirty="0"/>
              <a:t>Q belgesi aranmaz. </a:t>
            </a:r>
            <a:endParaRPr lang="tr-TR" dirty="0" smtClean="0"/>
          </a:p>
          <a:p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yayımlanmış </a:t>
            </a:r>
            <a:r>
              <a:rPr lang="tr-TR" dirty="0"/>
              <a:t>makaleler Q3 </a:t>
            </a:r>
            <a:r>
              <a:rPr lang="tr-TR" dirty="0" smtClean="0"/>
              <a:t>WOS </a:t>
            </a:r>
            <a:r>
              <a:rPr lang="tr-TR" dirty="0"/>
              <a:t>çeyreklik sınıfından kabul </a:t>
            </a:r>
            <a:r>
              <a:rPr lang="tr-TR" dirty="0" smtClean="0"/>
              <a:t>edilir. </a:t>
            </a:r>
          </a:p>
          <a:p>
            <a:r>
              <a:rPr lang="tr-TR" dirty="0" smtClean="0"/>
              <a:t>SCOPUS Kapsamındaki dergilerde Q çeyreklik sınıfı aranmaz.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</a:t>
            </a:r>
            <a:r>
              <a:rPr lang="tr-TR" dirty="0" smtClean="0"/>
              <a:t>da yayımlanmış makaleler için </a:t>
            </a:r>
            <a:r>
              <a:rPr lang="en-US" dirty="0" smtClean="0"/>
              <a:t>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yayımlandığı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 smtClean="0"/>
              <a:t>belge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683</Words>
  <Application>Microsoft Office PowerPoint</Application>
  <PresentationFormat>Ekran Gösterisi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ARAŞTIRMA FAALİYETLERİNİ DESTEKLEME KURULU (AFDK) KIRGIZİSTAN-TÜRKİYE  MANAS ÜNİVERSİTESİ </vt:lpstr>
      <vt:lpstr>2024 YILI  GÜZ (Aralık) DÖNEM BİLİMSEL YAYINLARA DESTEK  BAŞVURU TAKVİMİ</vt:lpstr>
      <vt:lpstr>Tablo 1. Yayımlanmış derleme ve makale için verilen azami destek miktarı</vt:lpstr>
      <vt:lpstr>Önemli Bilgi</vt:lpstr>
      <vt:lpstr>ARAŞTIRMA FAALİYETLERİNİ DESTEKLEME YÖNETMELİĞİ</vt:lpstr>
      <vt:lpstr> BAŞVURU İÇİN İSTENEN BELGELER  </vt:lpstr>
      <vt:lpstr>Yayının Bulunduğu WEB of SCIENCE Ana Sayfa Görüntüsü (Ek1)</vt:lpstr>
      <vt:lpstr>Ek 2</vt:lpstr>
      <vt:lpstr>Ek 3</vt:lpstr>
      <vt:lpstr>Yayının Bulunduğu  SCOPUS Ana Sayfa Görüntüsü (Ek 4)</vt:lpstr>
      <vt:lpstr>Ek 5 (Scopus Yayınlar için)Scopusta derginin hangi yıllarda tarandığını gösteren Belge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Windows Kullanıcısı</cp:lastModifiedBy>
  <cp:revision>130</cp:revision>
  <cp:lastPrinted>2021-05-21T10:52:38Z</cp:lastPrinted>
  <dcterms:created xsi:type="dcterms:W3CDTF">2020-12-22T11:30:54Z</dcterms:created>
  <dcterms:modified xsi:type="dcterms:W3CDTF">2025-06-04T05:12:51Z</dcterms:modified>
</cp:coreProperties>
</file>